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1" r:id="rId2"/>
    <p:sldId id="257" r:id="rId3"/>
    <p:sldId id="258" r:id="rId4"/>
    <p:sldId id="260" r:id="rId5"/>
    <p:sldId id="261" r:id="rId6"/>
    <p:sldId id="264" r:id="rId7"/>
    <p:sldId id="265" r:id="rId8"/>
    <p:sldId id="266" r:id="rId9"/>
    <p:sldId id="267" r:id="rId10"/>
    <p:sldId id="270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66FF"/>
    <a:srgbClr val="4CD463"/>
    <a:srgbClr val="FA442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 autoAdjust="0"/>
    <p:restoredTop sz="94654" autoAdjust="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714A6B-3617-4892-9E2A-1CA6242EB7FF}" type="datetimeFigureOut">
              <a:rPr lang="en-US" smtClean="0"/>
              <a:t>10/4/2009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FD6BEA-7C6F-4D41-8705-EDCC81AF965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714A6B-3617-4892-9E2A-1CA6242EB7FF}" type="datetimeFigureOut">
              <a:rPr lang="en-US" smtClean="0"/>
              <a:t>10/4/2009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FD6BEA-7C6F-4D41-8705-EDCC81AF965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714A6B-3617-4892-9E2A-1CA6242EB7FF}" type="datetimeFigureOut">
              <a:rPr lang="en-US" smtClean="0"/>
              <a:t>10/4/2009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FD6BEA-7C6F-4D41-8705-EDCC81AF965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714A6B-3617-4892-9E2A-1CA6242EB7FF}" type="datetimeFigureOut">
              <a:rPr lang="en-US" smtClean="0"/>
              <a:t>10/4/2009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FD6BEA-7C6F-4D41-8705-EDCC81AF965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714A6B-3617-4892-9E2A-1CA6242EB7FF}" type="datetimeFigureOut">
              <a:rPr lang="en-US" smtClean="0"/>
              <a:t>10/4/2009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FD6BEA-7C6F-4D41-8705-EDCC81AF965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714A6B-3617-4892-9E2A-1CA6242EB7FF}" type="datetimeFigureOut">
              <a:rPr lang="en-US" smtClean="0"/>
              <a:t>10/4/2009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FD6BEA-7C6F-4D41-8705-EDCC81AF965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714A6B-3617-4892-9E2A-1CA6242EB7FF}" type="datetimeFigureOut">
              <a:rPr lang="en-US" smtClean="0"/>
              <a:t>10/4/2009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FD6BEA-7C6F-4D41-8705-EDCC81AF965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714A6B-3617-4892-9E2A-1CA6242EB7FF}" type="datetimeFigureOut">
              <a:rPr lang="en-US" smtClean="0"/>
              <a:t>10/4/2009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FD6BEA-7C6F-4D41-8705-EDCC81AF965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714A6B-3617-4892-9E2A-1CA6242EB7FF}" type="datetimeFigureOut">
              <a:rPr lang="en-US" smtClean="0"/>
              <a:t>10/4/2009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FD6BEA-7C6F-4D41-8705-EDCC81AF965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714A6B-3617-4892-9E2A-1CA6242EB7FF}" type="datetimeFigureOut">
              <a:rPr lang="en-US" smtClean="0"/>
              <a:t>10/4/2009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FD6BEA-7C6F-4D41-8705-EDCC81AF965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714A6B-3617-4892-9E2A-1CA6242EB7FF}" type="datetimeFigureOut">
              <a:rPr lang="en-US" smtClean="0"/>
              <a:t>10/4/2009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FD6BEA-7C6F-4D41-8705-EDCC81AF965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714A6B-3617-4892-9E2A-1CA6242EB7FF}" type="datetimeFigureOut">
              <a:rPr lang="en-US" smtClean="0"/>
              <a:t>10/4/2009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FD6BEA-7C6F-4D41-8705-EDCC81AF9659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gi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685800" y="1295401"/>
            <a:ext cx="7772400" cy="1981200"/>
          </a:xfrm>
        </p:spPr>
        <p:txBody>
          <a:bodyPr/>
          <a:lstStyle/>
          <a:p>
            <a:r>
              <a:rPr lang="en-US" dirty="0" smtClean="0">
                <a:ln>
                  <a:gradFill>
                    <a:gsLst>
                      <a:gs pos="0">
                        <a:srgbClr val="825600"/>
                      </a:gs>
                      <a:gs pos="13000">
                        <a:srgbClr val="FFA800"/>
                      </a:gs>
                      <a:gs pos="28000">
                        <a:srgbClr val="825600"/>
                      </a:gs>
                      <a:gs pos="42999">
                        <a:srgbClr val="FFA800"/>
                      </a:gs>
                      <a:gs pos="58000">
                        <a:srgbClr val="825600"/>
                      </a:gs>
                      <a:gs pos="72000">
                        <a:srgbClr val="FFA800"/>
                      </a:gs>
                      <a:gs pos="87000">
                        <a:srgbClr val="825600"/>
                      </a:gs>
                      <a:gs pos="100000">
                        <a:srgbClr val="FFA800"/>
                      </a:gs>
                    </a:gsLst>
                    <a:lin ang="5400000" scaled="0"/>
                  </a:gradFill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>Linear Motion Equations</a:t>
            </a:r>
            <a:endParaRPr lang="en-US" dirty="0">
              <a:ln>
                <a:gradFill>
                  <a:gsLst>
                    <a:gs pos="0">
                      <a:srgbClr val="825600"/>
                    </a:gs>
                    <a:gs pos="13000">
                      <a:srgbClr val="FFA800"/>
                    </a:gs>
                    <a:gs pos="28000">
                      <a:srgbClr val="825600"/>
                    </a:gs>
                    <a:gs pos="42999">
                      <a:srgbClr val="FFA800"/>
                    </a:gs>
                    <a:gs pos="58000">
                      <a:srgbClr val="825600"/>
                    </a:gs>
                    <a:gs pos="72000">
                      <a:srgbClr val="FFA800"/>
                    </a:gs>
                    <a:gs pos="87000">
                      <a:srgbClr val="825600"/>
                    </a:gs>
                    <a:gs pos="100000">
                      <a:srgbClr val="FFA800"/>
                    </a:gs>
                  </a:gsLst>
                  <a:lin ang="5400000" scaled="0"/>
                </a:gradFill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>
          <a:xfrm>
            <a:off x="1371600" y="3429000"/>
            <a:ext cx="6400800" cy="1676400"/>
          </a:xfrm>
        </p:spPr>
        <p:txBody>
          <a:bodyPr/>
          <a:lstStyle/>
          <a:p>
            <a:r>
              <a:rPr lang="en-US" dirty="0">
                <a:ln>
                  <a:gradFill>
                    <a:gsLst>
                      <a:gs pos="0">
                        <a:srgbClr val="825600"/>
                      </a:gs>
                      <a:gs pos="13000">
                        <a:srgbClr val="FFA800"/>
                      </a:gs>
                      <a:gs pos="28000">
                        <a:srgbClr val="825600"/>
                      </a:gs>
                      <a:gs pos="42999">
                        <a:srgbClr val="FFA800"/>
                      </a:gs>
                      <a:gs pos="58000">
                        <a:srgbClr val="825600"/>
                      </a:gs>
                      <a:gs pos="72000">
                        <a:srgbClr val="FFA800"/>
                      </a:gs>
                      <a:gs pos="87000">
                        <a:srgbClr val="825600"/>
                      </a:gs>
                      <a:gs pos="100000">
                        <a:srgbClr val="FFA800"/>
                      </a:gs>
                    </a:gsLst>
                    <a:lin ang="5400000" scaled="0"/>
                  </a:gradFill>
                </a:ln>
                <a:solidFill>
                  <a:schemeClr val="tx1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j-ea"/>
                <a:cs typeface="+mj-cs"/>
              </a:rPr>
              <a:t>By:</a:t>
            </a:r>
            <a:r>
              <a:rPr lang="en-US" dirty="0" smtClean="0">
                <a:latin typeface="Book Antiqua" pitchFamily="18" charset="0"/>
              </a:rPr>
              <a:t> </a:t>
            </a:r>
          </a:p>
          <a:p>
            <a:r>
              <a:rPr lang="en-US" dirty="0">
                <a:ln>
                  <a:gradFill>
                    <a:gsLst>
                      <a:gs pos="0">
                        <a:srgbClr val="825600"/>
                      </a:gs>
                      <a:gs pos="13000">
                        <a:srgbClr val="FFA800"/>
                      </a:gs>
                      <a:gs pos="28000">
                        <a:srgbClr val="825600"/>
                      </a:gs>
                      <a:gs pos="42999">
                        <a:srgbClr val="FFA800"/>
                      </a:gs>
                      <a:gs pos="58000">
                        <a:srgbClr val="825600"/>
                      </a:gs>
                      <a:gs pos="72000">
                        <a:srgbClr val="FFA800"/>
                      </a:gs>
                      <a:gs pos="87000">
                        <a:srgbClr val="825600"/>
                      </a:gs>
                      <a:gs pos="100000">
                        <a:srgbClr val="FFA800"/>
                      </a:gs>
                    </a:gsLst>
                    <a:lin ang="5400000" scaled="0"/>
                  </a:gradFill>
                </a:ln>
                <a:solidFill>
                  <a:schemeClr val="tx1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j-ea"/>
                <a:cs typeface="+mj-cs"/>
              </a:rPr>
              <a:t>Nahdir Austin </a:t>
            </a:r>
          </a:p>
          <a:p>
            <a:endParaRPr lang="en-US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Jokewood" pitchFamily="2" charset="0"/>
              </a:rPr>
              <a:t>Theory behind the lab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 fontScale="92500" lnSpcReduction="10000"/>
          </a:bodyPr>
          <a:lstStyle/>
          <a:p>
            <a:pPr fontAlgn="auto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en-US" dirty="0" smtClean="0">
                <a:latin typeface="Maiandra GD" pitchFamily="34" charset="0"/>
              </a:rPr>
              <a:t>We know:	d = </a:t>
            </a:r>
            <a:r>
              <a:rPr lang="en-US" dirty="0" err="1" smtClean="0">
                <a:latin typeface="Maiandra GD" pitchFamily="34" charset="0"/>
              </a:rPr>
              <a:t>v</a:t>
            </a:r>
            <a:r>
              <a:rPr lang="en-US" baseline="-25000" dirty="0" err="1" smtClean="0">
                <a:latin typeface="Maiandra GD" pitchFamily="34" charset="0"/>
              </a:rPr>
              <a:t>i</a:t>
            </a:r>
            <a:r>
              <a:rPr lang="en-US" dirty="0" err="1" smtClean="0">
                <a:latin typeface="Maiandra GD" pitchFamily="34" charset="0"/>
              </a:rPr>
              <a:t>t</a:t>
            </a:r>
            <a:r>
              <a:rPr lang="en-US" dirty="0" smtClean="0">
                <a:latin typeface="Maiandra GD" pitchFamily="34" charset="0"/>
              </a:rPr>
              <a:t> + ½ a t</a:t>
            </a:r>
            <a:r>
              <a:rPr lang="en-US" baseline="30000" dirty="0" smtClean="0">
                <a:latin typeface="Maiandra GD" pitchFamily="34" charset="0"/>
              </a:rPr>
              <a:t>2</a:t>
            </a:r>
            <a:endParaRPr lang="en-US" dirty="0" smtClean="0">
              <a:latin typeface="Maiandra GD" pitchFamily="34" charset="0"/>
            </a:endParaRPr>
          </a:p>
          <a:p>
            <a:pPr fontAlgn="auto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en-US" dirty="0" smtClean="0">
                <a:latin typeface="Maiandra GD" pitchFamily="34" charset="0"/>
              </a:rPr>
              <a:t>If you drop something, v</a:t>
            </a:r>
            <a:r>
              <a:rPr lang="en-US" baseline="-25000" dirty="0" smtClean="0">
                <a:latin typeface="Maiandra GD" pitchFamily="34" charset="0"/>
              </a:rPr>
              <a:t>i</a:t>
            </a:r>
            <a:r>
              <a:rPr lang="en-US" dirty="0" smtClean="0">
                <a:latin typeface="Maiandra GD" pitchFamily="34" charset="0"/>
              </a:rPr>
              <a:t> = 0, so the equation reduces to:	d = ½ at</a:t>
            </a:r>
            <a:r>
              <a:rPr lang="en-US" baseline="30000" dirty="0" smtClean="0">
                <a:latin typeface="Maiandra GD" pitchFamily="34" charset="0"/>
              </a:rPr>
              <a:t>2</a:t>
            </a:r>
          </a:p>
          <a:p>
            <a:pPr fontAlgn="auto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en-US" dirty="0" smtClean="0">
                <a:latin typeface="Maiandra GD" pitchFamily="34" charset="0"/>
              </a:rPr>
              <a:t>If you rearrange with a on the left you get				a = 2d/t</a:t>
            </a:r>
            <a:r>
              <a:rPr lang="en-US" baseline="30000" dirty="0" smtClean="0">
                <a:latin typeface="Maiandra GD" pitchFamily="34" charset="0"/>
              </a:rPr>
              <a:t>2</a:t>
            </a:r>
            <a:endParaRPr lang="en-US" dirty="0" smtClean="0">
              <a:latin typeface="Maiandra GD" pitchFamily="34" charset="0"/>
            </a:endParaRPr>
          </a:p>
          <a:p>
            <a:pPr fontAlgn="auto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en-US" dirty="0" smtClean="0">
                <a:latin typeface="Maiandra GD" pitchFamily="34" charset="0"/>
              </a:rPr>
              <a:t>This lets you find the acceleration of an object due to gravity!!</a:t>
            </a:r>
          </a:p>
          <a:p>
            <a:pPr fontAlgn="auto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en-US" dirty="0" smtClean="0">
                <a:latin typeface="Maiandra GD" pitchFamily="34" charset="0"/>
              </a:rPr>
              <a:t>You can also determine the slope of a graph of v vs. t to get a. We will do this too. 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dirty="0">
              <a:latin typeface="Garamond" pitchFamily="18" charset="0"/>
            </a:endParaRPr>
          </a:p>
        </p:txBody>
      </p:sp>
    </p:spTree>
  </p:cSld>
  <p:clrMapOvr>
    <a:masterClrMapping/>
  </p:clrMapOvr>
  <p:transition spd="slow">
    <p:randomBar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n w="12700">
                  <a:solidFill>
                    <a:schemeClr val="tx1"/>
                  </a:solidFill>
                </a:ln>
                <a:blipFill>
                  <a:blip r:embed="rId3"/>
                  <a:tile tx="0" ty="0" sx="100000" sy="100000" flip="none" algn="tl"/>
                </a:blipFill>
                <a:effectLst>
                  <a:outerShdw dir="8100000" sx="200000" sy="200000" algn="ctr" rotWithShape="0">
                    <a:srgbClr val="000000">
                      <a:alpha val="0"/>
                    </a:srgbClr>
                  </a:outerShdw>
                </a:effectLst>
                <a:latin typeface="Edwardian Script ITC" pitchFamily="66" charset="0"/>
              </a:rPr>
              <a:t>Acceleration (p 48-49)</a:t>
            </a:r>
          </a:p>
        </p:txBody>
      </p:sp>
      <p:sp>
        <p:nvSpPr>
          <p:cNvPr id="3075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b="1" u="sng" dirty="0" smtClean="0">
                <a:solidFill>
                  <a:srgbClr val="C00000"/>
                </a:solidFill>
                <a:latin typeface="Franklin Gothic Medium Cond" pitchFamily="34" charset="0"/>
              </a:rPr>
              <a:t>Acceleration:</a:t>
            </a:r>
            <a:r>
              <a:rPr lang="en-US" dirty="0" smtClean="0">
                <a:solidFill>
                  <a:srgbClr val="C00000"/>
                </a:solidFill>
                <a:latin typeface="Franklin Gothic Medium Cond" pitchFamily="34" charset="0"/>
              </a:rPr>
              <a:t> </a:t>
            </a:r>
            <a:r>
              <a:rPr lang="en-US" dirty="0" smtClean="0">
                <a:latin typeface="Franklin Gothic Medium Cond" pitchFamily="34" charset="0"/>
              </a:rPr>
              <a:t>the </a:t>
            </a:r>
            <a:r>
              <a:rPr lang="en-US" dirty="0" smtClean="0">
                <a:latin typeface="Franklin Gothic Medium Cond" pitchFamily="34" charset="0"/>
              </a:rPr>
              <a:t>rate of change of velocity with respect to time</a:t>
            </a:r>
          </a:p>
          <a:p>
            <a:r>
              <a:rPr lang="en-US" b="1" dirty="0" smtClean="0">
                <a:solidFill>
                  <a:srgbClr val="FFFF00"/>
                </a:solidFill>
                <a:latin typeface="Franklin Gothic Medium Cond" pitchFamily="34" charset="0"/>
                <a:cs typeface="Arial" pitchFamily="34" charset="0"/>
              </a:rPr>
              <a:t>a</a:t>
            </a:r>
            <a:r>
              <a:rPr lang="en-US" b="1" baseline="-25000" dirty="0" smtClean="0">
                <a:solidFill>
                  <a:srgbClr val="FFFF00"/>
                </a:solidFill>
                <a:latin typeface="Franklin Gothic Medium Cond" pitchFamily="34" charset="0"/>
                <a:cs typeface="Arial" pitchFamily="34" charset="0"/>
              </a:rPr>
              <a:t>avg</a:t>
            </a:r>
            <a:r>
              <a:rPr lang="en-US" b="1" dirty="0" smtClean="0">
                <a:solidFill>
                  <a:srgbClr val="FFFF00"/>
                </a:solidFill>
                <a:latin typeface="Franklin Gothic Medium Cond" pitchFamily="34" charset="0"/>
                <a:cs typeface="Arial" pitchFamily="34" charset="0"/>
              </a:rPr>
              <a:t> = </a:t>
            </a:r>
            <a:r>
              <a:rPr lang="el-GR" b="1" dirty="0" smtClean="0">
                <a:solidFill>
                  <a:srgbClr val="FFFF00"/>
                </a:solidFill>
                <a:latin typeface="Franklin Gothic Medium Cond" pitchFamily="34" charset="0"/>
                <a:cs typeface="Arial" pitchFamily="34" charset="0"/>
              </a:rPr>
              <a:t>Δ</a:t>
            </a:r>
            <a:r>
              <a:rPr lang="en-US" b="1" dirty="0" smtClean="0">
                <a:solidFill>
                  <a:srgbClr val="FFFF00"/>
                </a:solidFill>
                <a:latin typeface="Franklin Gothic Medium Cond" pitchFamily="34" charset="0"/>
                <a:cs typeface="Arial" pitchFamily="34" charset="0"/>
              </a:rPr>
              <a:t>v/</a:t>
            </a:r>
            <a:r>
              <a:rPr lang="el-GR" b="1" dirty="0" smtClean="0">
                <a:solidFill>
                  <a:srgbClr val="FFFF00"/>
                </a:solidFill>
                <a:latin typeface="Franklin Gothic Medium Cond" pitchFamily="34" charset="0"/>
                <a:cs typeface="Arial" pitchFamily="34" charset="0"/>
              </a:rPr>
              <a:t>Δ</a:t>
            </a:r>
            <a:r>
              <a:rPr lang="en-US" b="1" dirty="0" smtClean="0">
                <a:solidFill>
                  <a:srgbClr val="FFFF00"/>
                </a:solidFill>
                <a:latin typeface="Franklin Gothic Medium Cond" pitchFamily="34" charset="0"/>
                <a:cs typeface="Arial" pitchFamily="34" charset="0"/>
              </a:rPr>
              <a:t>t = (v</a:t>
            </a:r>
            <a:r>
              <a:rPr lang="en-US" b="1" baseline="-25000" dirty="0" smtClean="0">
                <a:solidFill>
                  <a:srgbClr val="FFFF00"/>
                </a:solidFill>
                <a:latin typeface="Franklin Gothic Medium Cond" pitchFamily="34" charset="0"/>
                <a:cs typeface="Arial" pitchFamily="34" charset="0"/>
              </a:rPr>
              <a:t>f</a:t>
            </a:r>
            <a:r>
              <a:rPr lang="en-US" b="1" dirty="0" smtClean="0">
                <a:solidFill>
                  <a:srgbClr val="FFFF00"/>
                </a:solidFill>
                <a:latin typeface="Franklin Gothic Medium Cond" pitchFamily="34" charset="0"/>
                <a:cs typeface="Arial" pitchFamily="34" charset="0"/>
              </a:rPr>
              <a:t> –v</a:t>
            </a:r>
            <a:r>
              <a:rPr lang="en-US" b="1" baseline="-25000" dirty="0" smtClean="0">
                <a:solidFill>
                  <a:srgbClr val="FFFF00"/>
                </a:solidFill>
                <a:latin typeface="Franklin Gothic Medium Cond" pitchFamily="34" charset="0"/>
                <a:cs typeface="Arial" pitchFamily="34" charset="0"/>
              </a:rPr>
              <a:t>i</a:t>
            </a:r>
            <a:r>
              <a:rPr lang="en-US" b="1" dirty="0" smtClean="0">
                <a:solidFill>
                  <a:srgbClr val="FFFF00"/>
                </a:solidFill>
                <a:latin typeface="Franklin Gothic Medium Cond" pitchFamily="34" charset="0"/>
                <a:cs typeface="Arial" pitchFamily="34" charset="0"/>
              </a:rPr>
              <a:t>)/(</a:t>
            </a:r>
            <a:r>
              <a:rPr lang="en-US" b="1" dirty="0" err="1" smtClean="0">
                <a:solidFill>
                  <a:srgbClr val="FFFF00"/>
                </a:solidFill>
                <a:latin typeface="Franklin Gothic Medium Cond" pitchFamily="34" charset="0"/>
                <a:cs typeface="Arial" pitchFamily="34" charset="0"/>
              </a:rPr>
              <a:t>t</a:t>
            </a:r>
            <a:r>
              <a:rPr lang="en-US" b="1" baseline="-25000" dirty="0" err="1" smtClean="0">
                <a:solidFill>
                  <a:srgbClr val="FFFF00"/>
                </a:solidFill>
                <a:latin typeface="Franklin Gothic Medium Cond" pitchFamily="34" charset="0"/>
                <a:cs typeface="Arial" pitchFamily="34" charset="0"/>
              </a:rPr>
              <a:t>f</a:t>
            </a:r>
            <a:r>
              <a:rPr lang="en-US" b="1" dirty="0" err="1" smtClean="0">
                <a:solidFill>
                  <a:srgbClr val="FFFF00"/>
                </a:solidFill>
                <a:latin typeface="Franklin Gothic Medium Cond" pitchFamily="34" charset="0"/>
                <a:cs typeface="Arial" pitchFamily="34" charset="0"/>
              </a:rPr>
              <a:t>-t</a:t>
            </a:r>
            <a:r>
              <a:rPr lang="en-US" b="1" baseline="-25000" dirty="0" err="1" smtClean="0">
                <a:solidFill>
                  <a:srgbClr val="FFFF00"/>
                </a:solidFill>
                <a:latin typeface="Franklin Gothic Medium Cond" pitchFamily="34" charset="0"/>
                <a:cs typeface="Arial" pitchFamily="34" charset="0"/>
              </a:rPr>
              <a:t>i</a:t>
            </a:r>
            <a:r>
              <a:rPr lang="en-US" b="1" dirty="0" smtClean="0">
                <a:solidFill>
                  <a:srgbClr val="FFFF00"/>
                </a:solidFill>
                <a:latin typeface="Franklin Gothic Medium Cond" pitchFamily="34" charset="0"/>
                <a:cs typeface="Arial" pitchFamily="34" charset="0"/>
              </a:rPr>
              <a:t>)</a:t>
            </a:r>
          </a:p>
          <a:p>
            <a:r>
              <a:rPr lang="en-US" dirty="0" smtClean="0">
                <a:latin typeface="Franklin Gothic Medium Cond" pitchFamily="34" charset="0"/>
              </a:rPr>
              <a:t>Notice how this form looks similar to that of velocity </a:t>
            </a:r>
            <a:r>
              <a:rPr lang="en-US" b="1" dirty="0" smtClean="0">
                <a:solidFill>
                  <a:srgbClr val="C00000"/>
                </a:solidFill>
                <a:latin typeface="Franklin Gothic Medium Cond" pitchFamily="34" charset="0"/>
              </a:rPr>
              <a:t>(</a:t>
            </a:r>
            <a:r>
              <a:rPr lang="el-GR" b="1" dirty="0" smtClean="0">
                <a:solidFill>
                  <a:srgbClr val="C00000"/>
                </a:solidFill>
                <a:latin typeface="Franklin Gothic Medium Cond" pitchFamily="34" charset="0"/>
              </a:rPr>
              <a:t>Δ</a:t>
            </a:r>
            <a:r>
              <a:rPr lang="en-US" b="1" dirty="0" smtClean="0">
                <a:solidFill>
                  <a:srgbClr val="C00000"/>
                </a:solidFill>
                <a:latin typeface="Franklin Gothic Medium Cond" pitchFamily="34" charset="0"/>
              </a:rPr>
              <a:t>x/</a:t>
            </a:r>
            <a:r>
              <a:rPr lang="el-GR" b="1" dirty="0" smtClean="0">
                <a:solidFill>
                  <a:srgbClr val="C00000"/>
                </a:solidFill>
                <a:latin typeface="Franklin Gothic Medium Cond" pitchFamily="34" charset="0"/>
              </a:rPr>
              <a:t>Δ</a:t>
            </a:r>
            <a:r>
              <a:rPr lang="en-US" b="1" dirty="0" smtClean="0">
                <a:solidFill>
                  <a:srgbClr val="C00000"/>
                </a:solidFill>
                <a:latin typeface="Franklin Gothic Medium Cond" pitchFamily="34" charset="0"/>
              </a:rPr>
              <a:t>t)</a:t>
            </a:r>
          </a:p>
          <a:p>
            <a:r>
              <a:rPr lang="en-US" dirty="0" smtClean="0">
                <a:latin typeface="Franklin Gothic Medium Cond" pitchFamily="34" charset="0"/>
              </a:rPr>
              <a:t>Just as the slope of </a:t>
            </a:r>
            <a:r>
              <a:rPr lang="en-US" b="1" dirty="0" smtClean="0">
                <a:solidFill>
                  <a:srgbClr val="C00000"/>
                </a:solidFill>
                <a:latin typeface="Franklin Gothic Medium Cond" pitchFamily="34" charset="0"/>
              </a:rPr>
              <a:t>x </a:t>
            </a:r>
            <a:r>
              <a:rPr lang="en-US" b="1" dirty="0" err="1" smtClean="0">
                <a:solidFill>
                  <a:srgbClr val="C00000"/>
                </a:solidFill>
                <a:latin typeface="Franklin Gothic Medium Cond" pitchFamily="34" charset="0"/>
              </a:rPr>
              <a:t>vs</a:t>
            </a:r>
            <a:r>
              <a:rPr lang="en-US" b="1" dirty="0" smtClean="0">
                <a:solidFill>
                  <a:srgbClr val="C00000"/>
                </a:solidFill>
                <a:latin typeface="Franklin Gothic Medium Cond" pitchFamily="34" charset="0"/>
              </a:rPr>
              <a:t> t </a:t>
            </a:r>
            <a:r>
              <a:rPr lang="en-US" dirty="0" smtClean="0">
                <a:latin typeface="Franklin Gothic Medium Cond" pitchFamily="34" charset="0"/>
              </a:rPr>
              <a:t>is velocity, the slope of </a:t>
            </a:r>
            <a:r>
              <a:rPr lang="en-US" b="1" dirty="0" smtClean="0">
                <a:solidFill>
                  <a:srgbClr val="C00000"/>
                </a:solidFill>
                <a:latin typeface="Franklin Gothic Medium Cond" pitchFamily="34" charset="0"/>
              </a:rPr>
              <a:t>v </a:t>
            </a:r>
            <a:r>
              <a:rPr lang="en-US" b="1" dirty="0" err="1" smtClean="0">
                <a:solidFill>
                  <a:srgbClr val="C00000"/>
                </a:solidFill>
                <a:latin typeface="Franklin Gothic Medium Cond" pitchFamily="34" charset="0"/>
              </a:rPr>
              <a:t>vs</a:t>
            </a:r>
            <a:r>
              <a:rPr lang="en-US" b="1" dirty="0" smtClean="0">
                <a:solidFill>
                  <a:srgbClr val="C00000"/>
                </a:solidFill>
                <a:latin typeface="Franklin Gothic Medium Cond" pitchFamily="34" charset="0"/>
              </a:rPr>
              <a:t> t</a:t>
            </a:r>
            <a:r>
              <a:rPr lang="en-US" b="1" dirty="0" smtClean="0">
                <a:latin typeface="Franklin Gothic Medium Cond" pitchFamily="34" charset="0"/>
              </a:rPr>
              <a:t> </a:t>
            </a:r>
            <a:r>
              <a:rPr lang="en-US" dirty="0" smtClean="0">
                <a:latin typeface="Franklin Gothic Medium Cond" pitchFamily="34" charset="0"/>
              </a:rPr>
              <a:t>is </a:t>
            </a:r>
            <a:r>
              <a:rPr lang="en-US" dirty="0" smtClean="0">
                <a:latin typeface="Franklin Gothic Medium Cond" pitchFamily="34" charset="0"/>
              </a:rPr>
              <a:t>acceleration</a:t>
            </a:r>
            <a:endParaRPr lang="en-US" dirty="0" smtClean="0">
              <a:latin typeface="Franklin Gothic Medium Cond" pitchFamily="34" charset="0"/>
            </a:endParaRPr>
          </a:p>
        </p:txBody>
      </p:sp>
      <p:pic>
        <p:nvPicPr>
          <p:cNvPr id="11" name="Content Placeholder 10" descr="0_quiz_car_move.jpg"/>
          <p:cNvPicPr>
            <a:picLocks noGrp="1" noChangeAspect="1"/>
          </p:cNvPicPr>
          <p:nvPr>
            <p:ph sz="half" idx="2"/>
          </p:nvPr>
        </p:nvPicPr>
        <p:blipFill>
          <a:blip r:embed="rId4"/>
          <a:stretch>
            <a:fillRect/>
          </a:stretch>
        </p:blipFill>
        <p:spPr>
          <a:xfrm>
            <a:off x="4572000" y="2667000"/>
            <a:ext cx="4257922" cy="1554480"/>
          </a:xfrm>
        </p:spPr>
      </p:pic>
    </p:spTree>
  </p:cSld>
  <p:clrMapOvr>
    <a:masterClrMapping/>
  </p:clrMapOvr>
  <p:transition spd="slow">
    <p:pull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3399"/>
            </a:gs>
            <a:gs pos="25000">
              <a:srgbClr val="FF6633"/>
            </a:gs>
            <a:gs pos="50000">
              <a:srgbClr val="FFFF00"/>
            </a:gs>
            <a:gs pos="75000">
              <a:srgbClr val="01A78F"/>
            </a:gs>
            <a:gs pos="100000">
              <a:srgbClr val="3366F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lba Super" pitchFamily="2" charset="0"/>
              </a:rPr>
              <a:t>Quick math questions</a:t>
            </a:r>
          </a:p>
        </p:txBody>
      </p:sp>
      <p:sp>
        <p:nvSpPr>
          <p:cNvPr id="409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Monotype Corsiva" pitchFamily="66" charset="0"/>
              </a:rPr>
              <a:t>A car can accelerate at a rate of 2m/s</a:t>
            </a:r>
            <a:r>
              <a:rPr lang="en-US" baseline="30000" dirty="0" smtClean="0">
                <a:latin typeface="Monotype Corsiva" pitchFamily="66" charset="0"/>
              </a:rPr>
              <a:t>2</a:t>
            </a:r>
            <a:r>
              <a:rPr lang="en-US" dirty="0" smtClean="0">
                <a:latin typeface="Monotype Corsiva" pitchFamily="66" charset="0"/>
              </a:rPr>
              <a:t>. How long will it take for the car to reach a speed of 30 m/s?</a:t>
            </a:r>
          </a:p>
          <a:p>
            <a:r>
              <a:rPr lang="en-US" dirty="0" smtClean="0">
                <a:latin typeface="Monotype Corsiva" pitchFamily="66" charset="0"/>
              </a:rPr>
              <a:t>What is the rate of acceleration for a car that slows from 30 m/s to a stop in three seconds?</a:t>
            </a:r>
          </a:p>
        </p:txBody>
      </p:sp>
    </p:spTree>
  </p:cSld>
  <p:clrMapOvr>
    <a:masterClrMapping/>
  </p:clrMapOvr>
  <p:transition spd="slow">
    <p:plus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0">
              <a:srgbClr val="825600">
                <a:alpha val="18000"/>
              </a:srgbClr>
            </a:gs>
            <a:gs pos="13000">
              <a:srgbClr val="FFA800"/>
            </a:gs>
            <a:gs pos="28000">
              <a:srgbClr val="825600"/>
            </a:gs>
            <a:gs pos="42999">
              <a:srgbClr val="FFA800"/>
            </a:gs>
            <a:gs pos="58000">
              <a:srgbClr val="825600"/>
            </a:gs>
            <a:gs pos="72000">
              <a:srgbClr val="FFA800"/>
            </a:gs>
            <a:gs pos="87000">
              <a:srgbClr val="825600"/>
            </a:gs>
            <a:gs pos="100000">
              <a:srgbClr val="FFA800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u="sng" dirty="0" smtClean="0">
                <a:latin typeface="Curlz MT" pitchFamily="82" charset="0"/>
                <a:cs typeface="Latha" pitchFamily="2"/>
              </a:rPr>
              <a:t>Variables of linear motion</a:t>
            </a:r>
          </a:p>
        </p:txBody>
      </p:sp>
      <p:sp>
        <p:nvSpPr>
          <p:cNvPr id="614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600" dirty="0" smtClean="0">
                <a:latin typeface="Eurostile" pitchFamily="34" charset="0"/>
              </a:rPr>
              <a:t>d = displacement (</a:t>
            </a:r>
            <a:r>
              <a:rPr lang="el-GR" sz="3600" dirty="0" smtClean="0"/>
              <a:t>Δ</a:t>
            </a:r>
            <a:r>
              <a:rPr lang="en-US" sz="3600" dirty="0" smtClean="0">
                <a:latin typeface="Eurostile" pitchFamily="34" charset="0"/>
              </a:rPr>
              <a:t>x)</a:t>
            </a:r>
          </a:p>
          <a:p>
            <a:r>
              <a:rPr lang="en-US" sz="3600" dirty="0" smtClean="0">
                <a:latin typeface="Eurostile" pitchFamily="34" charset="0"/>
              </a:rPr>
              <a:t>t = time of travel (</a:t>
            </a:r>
            <a:r>
              <a:rPr lang="el-GR" sz="3600" dirty="0" smtClean="0"/>
              <a:t>Δ</a:t>
            </a:r>
            <a:r>
              <a:rPr lang="en-US" sz="3600" dirty="0" smtClean="0">
                <a:latin typeface="Eurostile" pitchFamily="34" charset="0"/>
              </a:rPr>
              <a:t>t)</a:t>
            </a:r>
          </a:p>
          <a:p>
            <a:r>
              <a:rPr lang="en-US" sz="3600" dirty="0" smtClean="0">
                <a:latin typeface="Eurostile" pitchFamily="34" charset="0"/>
              </a:rPr>
              <a:t>a = rate of constant acceleration</a:t>
            </a:r>
          </a:p>
          <a:p>
            <a:r>
              <a:rPr lang="en-US" sz="3600" dirty="0" smtClean="0">
                <a:latin typeface="Eurostile" pitchFamily="34" charset="0"/>
              </a:rPr>
              <a:t>v</a:t>
            </a:r>
            <a:r>
              <a:rPr lang="en-US" sz="3600" baseline="-25000" dirty="0" smtClean="0">
                <a:latin typeface="Eurostile" pitchFamily="34" charset="0"/>
              </a:rPr>
              <a:t>i</a:t>
            </a:r>
            <a:r>
              <a:rPr lang="en-US" sz="3600" dirty="0" smtClean="0">
                <a:latin typeface="Eurostile" pitchFamily="34" charset="0"/>
              </a:rPr>
              <a:t> = initial velocity</a:t>
            </a:r>
          </a:p>
          <a:p>
            <a:r>
              <a:rPr lang="en-US" sz="3600" dirty="0" smtClean="0">
                <a:latin typeface="Eurostile" pitchFamily="34" charset="0"/>
              </a:rPr>
              <a:t>v</a:t>
            </a:r>
            <a:r>
              <a:rPr lang="en-US" sz="3600" baseline="-25000" dirty="0" smtClean="0">
                <a:latin typeface="Eurostile" pitchFamily="34" charset="0"/>
              </a:rPr>
              <a:t>f</a:t>
            </a:r>
            <a:r>
              <a:rPr lang="en-US" sz="3600" dirty="0" smtClean="0">
                <a:latin typeface="Eurostile" pitchFamily="34" charset="0"/>
              </a:rPr>
              <a:t> = final velocity</a:t>
            </a:r>
          </a:p>
        </p:txBody>
      </p:sp>
    </p:spTree>
  </p:cSld>
  <p:clrMapOvr>
    <a:masterClrMapping/>
  </p:clrMapOvr>
  <p:transition spd="slow">
    <p:blinds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96000"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blipFill>
                  <a:blip r:embed="rId3"/>
                  <a:tile tx="0" ty="0" sx="100000" sy="100000" flip="none" algn="tl"/>
                </a:blipFill>
                <a:latin typeface="Batik Regular" pitchFamily="2" charset="0"/>
                <a:cs typeface="Times New Roman" pitchFamily="18" charset="0"/>
              </a:rPr>
              <a:t>Definitions of linear motion</a:t>
            </a:r>
          </a:p>
        </p:txBody>
      </p:sp>
      <p:sp>
        <p:nvSpPr>
          <p:cNvPr id="717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endParaRPr lang="en-US" sz="3600" dirty="0" smtClean="0">
              <a:latin typeface="Jokewood" pitchFamily="2" charset="0"/>
            </a:endParaRPr>
          </a:p>
          <a:p>
            <a:pPr algn="ctr"/>
            <a:endParaRPr lang="en-US" sz="3600" dirty="0">
              <a:latin typeface="Jokewood" pitchFamily="2" charset="0"/>
            </a:endParaRPr>
          </a:p>
          <a:p>
            <a:pPr algn="ctr"/>
            <a:r>
              <a:rPr lang="en-US" sz="3600" dirty="0" smtClean="0">
                <a:blipFill>
                  <a:blip r:embed="rId3"/>
                  <a:tile tx="0" ty="0" sx="100000" sy="100000" flip="none" algn="tl"/>
                </a:blipFill>
                <a:latin typeface="Jokewood" pitchFamily="2" charset="0"/>
              </a:rPr>
              <a:t>v</a:t>
            </a:r>
            <a:r>
              <a:rPr lang="en-US" sz="3600" baseline="-25000" dirty="0" smtClean="0">
                <a:blipFill>
                  <a:blip r:embed="rId3"/>
                  <a:tile tx="0" ty="0" sx="100000" sy="100000" flip="none" algn="tl"/>
                </a:blipFill>
                <a:latin typeface="Jokewood" pitchFamily="2" charset="0"/>
              </a:rPr>
              <a:t>avg</a:t>
            </a:r>
            <a:r>
              <a:rPr lang="en-US" sz="3600" dirty="0" smtClean="0">
                <a:blipFill>
                  <a:blip r:embed="rId3"/>
                  <a:tile tx="0" ty="0" sx="100000" sy="100000" flip="none" algn="tl"/>
                </a:blipFill>
                <a:latin typeface="Jokewood" pitchFamily="2" charset="0"/>
              </a:rPr>
              <a:t> </a:t>
            </a:r>
            <a:r>
              <a:rPr lang="en-US" sz="3600" dirty="0" smtClean="0">
                <a:blipFill>
                  <a:blip r:embed="rId3"/>
                  <a:tile tx="0" ty="0" sx="100000" sy="100000" flip="none" algn="tl"/>
                </a:blipFill>
                <a:latin typeface="Jokewood" pitchFamily="2" charset="0"/>
              </a:rPr>
              <a:t>= </a:t>
            </a:r>
            <a:r>
              <a:rPr lang="el-GR" sz="3600" dirty="0" smtClean="0">
                <a:blipFill>
                  <a:blip r:embed="rId3"/>
                  <a:tile tx="0" ty="0" sx="100000" sy="100000" flip="none" algn="tl"/>
                </a:blipFill>
              </a:rPr>
              <a:t>Δ</a:t>
            </a:r>
            <a:r>
              <a:rPr lang="en-US" sz="3600" dirty="0" smtClean="0">
                <a:blipFill>
                  <a:blip r:embed="rId3"/>
                  <a:tile tx="0" ty="0" sx="100000" sy="100000" flip="none" algn="tl"/>
                </a:blipFill>
                <a:latin typeface="Jokewood" pitchFamily="2" charset="0"/>
              </a:rPr>
              <a:t>x/</a:t>
            </a:r>
            <a:r>
              <a:rPr lang="el-GR" sz="3600" dirty="0" smtClean="0">
                <a:blipFill>
                  <a:blip r:embed="rId3"/>
                  <a:tile tx="0" ty="0" sx="100000" sy="100000" flip="none" algn="tl"/>
                </a:blipFill>
              </a:rPr>
              <a:t>Δ</a:t>
            </a:r>
            <a:r>
              <a:rPr lang="en-US" sz="3600" dirty="0" smtClean="0">
                <a:blipFill>
                  <a:blip r:embed="rId3"/>
                  <a:tile tx="0" ty="0" sx="100000" sy="100000" flip="none" algn="tl"/>
                </a:blipFill>
                <a:latin typeface="Jokewood" pitchFamily="2" charset="0"/>
              </a:rPr>
              <a:t>t</a:t>
            </a:r>
          </a:p>
          <a:p>
            <a:pPr algn="ctr"/>
            <a:r>
              <a:rPr lang="en-US" sz="3600" dirty="0" smtClean="0">
                <a:blipFill>
                  <a:blip r:embed="rId3"/>
                  <a:tile tx="0" ty="0" sx="100000" sy="100000" flip="none" algn="tl"/>
                </a:blipFill>
                <a:latin typeface="Jokewood" pitchFamily="2" charset="0"/>
              </a:rPr>
              <a:t>a</a:t>
            </a:r>
            <a:r>
              <a:rPr lang="en-US" sz="3600" baseline="-25000" dirty="0" smtClean="0">
                <a:blipFill>
                  <a:blip r:embed="rId3"/>
                  <a:tile tx="0" ty="0" sx="100000" sy="100000" flip="none" algn="tl"/>
                </a:blipFill>
                <a:latin typeface="Jokewood" pitchFamily="2" charset="0"/>
              </a:rPr>
              <a:t>avg</a:t>
            </a:r>
            <a:r>
              <a:rPr lang="en-US" sz="3600" dirty="0" smtClean="0">
                <a:blipFill>
                  <a:blip r:embed="rId3"/>
                  <a:tile tx="0" ty="0" sx="100000" sy="100000" flip="none" algn="tl"/>
                </a:blipFill>
                <a:latin typeface="Jokewood" pitchFamily="2" charset="0"/>
              </a:rPr>
              <a:t> </a:t>
            </a:r>
            <a:r>
              <a:rPr lang="en-US" sz="3600" dirty="0" smtClean="0">
                <a:blipFill>
                  <a:blip r:embed="rId3"/>
                  <a:tile tx="0" ty="0" sx="100000" sy="100000" flip="none" algn="tl"/>
                </a:blipFill>
                <a:latin typeface="Jokewood" pitchFamily="2" charset="0"/>
              </a:rPr>
              <a:t>= </a:t>
            </a:r>
            <a:r>
              <a:rPr lang="el-GR" sz="3600" dirty="0" smtClean="0">
                <a:blipFill>
                  <a:blip r:embed="rId3"/>
                  <a:tile tx="0" ty="0" sx="100000" sy="100000" flip="none" algn="tl"/>
                </a:blipFill>
              </a:rPr>
              <a:t>Δ</a:t>
            </a:r>
            <a:r>
              <a:rPr lang="en-US" sz="3600" dirty="0" smtClean="0">
                <a:blipFill>
                  <a:blip r:embed="rId3"/>
                  <a:tile tx="0" ty="0" sx="100000" sy="100000" flip="none" algn="tl"/>
                </a:blipFill>
                <a:latin typeface="Jokewood" pitchFamily="2" charset="0"/>
              </a:rPr>
              <a:t>v/</a:t>
            </a:r>
            <a:r>
              <a:rPr lang="el-GR" sz="3600" dirty="0" smtClean="0">
                <a:blipFill>
                  <a:blip r:embed="rId3"/>
                  <a:tile tx="0" ty="0" sx="100000" sy="100000" flip="none" algn="tl"/>
                </a:blipFill>
              </a:rPr>
              <a:t>Δ</a:t>
            </a:r>
            <a:r>
              <a:rPr lang="en-US" sz="3600" dirty="0" smtClean="0">
                <a:blipFill>
                  <a:blip r:embed="rId3"/>
                  <a:tile tx="0" ty="0" sx="100000" sy="100000" flip="none" algn="tl"/>
                </a:blipFill>
                <a:latin typeface="Jokewood" pitchFamily="2" charset="0"/>
              </a:rPr>
              <a:t>t</a:t>
            </a:r>
          </a:p>
        </p:txBody>
      </p:sp>
    </p:spTree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>
          <a:gradFill flip="none"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  <a:tileRect/>
          </a:gradFill>
        </p:spPr>
        <p:txBody>
          <a:bodyPr/>
          <a:lstStyle/>
          <a:p>
            <a:r>
              <a:rPr lang="en-US" dirty="0" smtClean="0">
                <a:latin typeface="Monotype Corsiva" pitchFamily="66" charset="0"/>
              </a:rPr>
              <a:t>Key Steps in Problem Solving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600200"/>
            <a:ext cx="8229600" cy="4525963"/>
          </a:xfrm>
          <a:blipFill>
            <a:blip r:embed="rId3"/>
            <a:tile tx="0" ty="0" sx="100000" sy="100000" flip="none" algn="tl"/>
          </a:blipFill>
        </p:spPr>
        <p:txBody>
          <a:bodyPr rtlCol="0">
            <a:normAutofit lnSpcReduction="10000"/>
          </a:bodyPr>
          <a:lstStyle/>
          <a:p>
            <a:pPr fontAlgn="auto">
              <a:spcAft>
                <a:spcPts val="0"/>
              </a:spcAft>
              <a:buSzPct val="50000"/>
              <a:buBlip>
                <a:blip r:embed="rId4"/>
              </a:buBlip>
              <a:defRPr/>
            </a:pPr>
            <a:r>
              <a:rPr lang="en-US" b="1" dirty="0" smtClean="0">
                <a:solidFill>
                  <a:srgbClr val="FFFF00"/>
                </a:solidFill>
                <a:latin typeface="Pristina" pitchFamily="66" charset="0"/>
              </a:rPr>
              <a:t>Identify what you are looking for</a:t>
            </a:r>
          </a:p>
          <a:p>
            <a:pPr fontAlgn="auto">
              <a:spcAft>
                <a:spcPts val="0"/>
              </a:spcAft>
              <a:buSzPct val="50000"/>
              <a:buBlip>
                <a:blip r:embed="rId4"/>
              </a:buBlip>
              <a:defRPr/>
            </a:pPr>
            <a:r>
              <a:rPr lang="en-US" b="1" dirty="0" smtClean="0">
                <a:solidFill>
                  <a:srgbClr val="0070C0"/>
                </a:solidFill>
                <a:latin typeface="Pristina" pitchFamily="66" charset="0"/>
              </a:rPr>
              <a:t>Identify what you know (state your variables)</a:t>
            </a:r>
          </a:p>
          <a:p>
            <a:pPr fontAlgn="auto">
              <a:spcAft>
                <a:spcPts val="0"/>
              </a:spcAft>
              <a:buSzPct val="50000"/>
              <a:buBlip>
                <a:blip r:embed="rId4"/>
              </a:buBlip>
              <a:defRPr/>
            </a:pPr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  <a:latin typeface="Pristina" pitchFamily="66" charset="0"/>
              </a:rPr>
              <a:t>Identify the equation(s) you need from the variables you have (and don’t have)</a:t>
            </a:r>
          </a:p>
          <a:p>
            <a:pPr fontAlgn="auto">
              <a:spcAft>
                <a:spcPts val="0"/>
              </a:spcAft>
              <a:buSzPct val="50000"/>
              <a:buBlip>
                <a:blip r:embed="rId4"/>
              </a:buBlip>
              <a:defRPr/>
            </a:pPr>
            <a:r>
              <a:rPr lang="en-US" b="1" dirty="0" smtClean="0">
                <a:solidFill>
                  <a:srgbClr val="FF0000"/>
                </a:solidFill>
                <a:latin typeface="Pristina" pitchFamily="66" charset="0"/>
              </a:rPr>
              <a:t>Rearrange equations to solve for the unknown</a:t>
            </a:r>
          </a:p>
          <a:p>
            <a:pPr fontAlgn="auto">
              <a:spcAft>
                <a:spcPts val="0"/>
              </a:spcAft>
              <a:buSzPct val="50000"/>
              <a:buBlip>
                <a:blip r:embed="rId4"/>
              </a:buBlip>
              <a:defRPr/>
            </a:pPr>
            <a:r>
              <a:rPr lang="en-US" b="1" dirty="0" smtClean="0">
                <a:solidFill>
                  <a:schemeClr val="accent3">
                    <a:lumMod val="75000"/>
                  </a:schemeClr>
                </a:solidFill>
                <a:latin typeface="Pristina" pitchFamily="66" charset="0"/>
              </a:rPr>
              <a:t>Fix any unit issues</a:t>
            </a:r>
          </a:p>
          <a:p>
            <a:pPr fontAlgn="auto">
              <a:spcAft>
                <a:spcPts val="0"/>
              </a:spcAft>
              <a:buSzPct val="50000"/>
              <a:buBlip>
                <a:blip r:embed="rId4"/>
              </a:buBlip>
              <a:defRPr/>
            </a:pPr>
            <a:r>
              <a:rPr lang="en-US" b="1" dirty="0" smtClean="0">
                <a:solidFill>
                  <a:schemeClr val="accent5"/>
                </a:solidFill>
                <a:latin typeface="Pristina" pitchFamily="66" charset="0"/>
              </a:rPr>
              <a:t>Plug and chug</a:t>
            </a:r>
          </a:p>
          <a:p>
            <a:pPr fontAlgn="auto">
              <a:spcAft>
                <a:spcPts val="0"/>
              </a:spcAft>
              <a:buSzPct val="50000"/>
              <a:buBlip>
                <a:blip r:embed="rId4"/>
              </a:buBlip>
              <a:defRPr/>
            </a:pPr>
            <a:r>
              <a:rPr lang="en-US" b="1" dirty="0" smtClean="0">
                <a:solidFill>
                  <a:schemeClr val="bg1"/>
                </a:solidFill>
                <a:latin typeface="Pristina" pitchFamily="66" charset="0"/>
              </a:rPr>
              <a:t>Check your </a:t>
            </a:r>
            <a:r>
              <a:rPr lang="en-US" b="1" dirty="0" smtClean="0">
                <a:blipFill>
                  <a:blip r:embed="rId3"/>
                  <a:tile tx="0" ty="0" sx="100000" sy="100000" flip="none" algn="tl"/>
                </a:blipFill>
                <a:latin typeface="Pristina" pitchFamily="66" charset="0"/>
              </a:rPr>
              <a:t>units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dirty="0"/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0">
              <a:srgbClr val="FC9FCB"/>
            </a:gs>
            <a:gs pos="13000">
              <a:srgbClr val="F8B049"/>
            </a:gs>
            <a:gs pos="21001">
              <a:srgbClr val="F8B049"/>
            </a:gs>
            <a:gs pos="63000">
              <a:srgbClr val="FEE7F2"/>
            </a:gs>
            <a:gs pos="67000">
              <a:srgbClr val="F952A0"/>
            </a:gs>
            <a:gs pos="69000">
              <a:srgbClr val="C50849"/>
            </a:gs>
            <a:gs pos="82001">
              <a:srgbClr val="B43E85"/>
            </a:gs>
            <a:gs pos="100000">
              <a:srgbClr val="F8B049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>
          <a:gradFill flip="none" rotWithShape="1">
            <a:gsLst>
              <a:gs pos="0">
                <a:srgbClr val="FC9FCB"/>
              </a:gs>
              <a:gs pos="13000">
                <a:srgbClr val="F8B049"/>
              </a:gs>
              <a:gs pos="21001">
                <a:srgbClr val="F8B049"/>
              </a:gs>
              <a:gs pos="63000">
                <a:srgbClr val="FEE7F2"/>
              </a:gs>
              <a:gs pos="67000">
                <a:srgbClr val="F952A0"/>
              </a:gs>
              <a:gs pos="69000">
                <a:srgbClr val="C50849"/>
              </a:gs>
              <a:gs pos="82001">
                <a:srgbClr val="B43E85"/>
              </a:gs>
              <a:gs pos="100000">
                <a:srgbClr val="F8B049"/>
              </a:gs>
            </a:gsLst>
            <a:path path="shape">
              <a:fillToRect l="50000" t="50000" r="50000" b="50000"/>
            </a:path>
            <a:tileRect/>
          </a:gradFill>
        </p:spPr>
        <p:txBody>
          <a:bodyPr/>
          <a:lstStyle/>
          <a:p>
            <a:r>
              <a:rPr lang="en-US" dirty="0" smtClean="0">
                <a:latin typeface="Alba Super" pitchFamily="2" charset="0"/>
              </a:rPr>
              <a:t>Practice # 1</a:t>
            </a:r>
          </a:p>
        </p:txBody>
      </p:sp>
      <p:sp>
        <p:nvSpPr>
          <p:cNvPr id="1024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en-US" dirty="0" smtClean="0">
                <a:latin typeface="StoneSerif SAIN SmBd v.1" pitchFamily="2" charset="0"/>
              </a:rPr>
              <a:t>A car travelling at </a:t>
            </a:r>
            <a:r>
              <a:rPr lang="en-US" b="1" i="1" u="sng" dirty="0" smtClean="0">
                <a:solidFill>
                  <a:srgbClr val="7030A0"/>
                </a:solidFill>
                <a:latin typeface="StoneSerif SAIN SmBd v.1" pitchFamily="2" charset="0"/>
              </a:rPr>
              <a:t>10.0 m/s </a:t>
            </a:r>
            <a:r>
              <a:rPr lang="en-US" dirty="0" smtClean="0">
                <a:latin typeface="StoneSerif SAIN SmBd v.1" pitchFamily="2" charset="0"/>
              </a:rPr>
              <a:t>accelerates at a rate of </a:t>
            </a:r>
            <a:r>
              <a:rPr lang="en-US" b="1" i="1" u="sng" dirty="0" smtClean="0">
                <a:solidFill>
                  <a:srgbClr val="7030A0"/>
                </a:solidFill>
                <a:latin typeface="StoneSerif SAIN SmBd v.1" pitchFamily="2" charset="0"/>
              </a:rPr>
              <a:t>2.5 m/s</a:t>
            </a:r>
            <a:r>
              <a:rPr lang="en-US" b="1" i="1" u="sng" baseline="30000" dirty="0" smtClean="0">
                <a:solidFill>
                  <a:srgbClr val="7030A0"/>
                </a:solidFill>
                <a:latin typeface="StoneSerif SAIN SmBd v.1" pitchFamily="2" charset="0"/>
              </a:rPr>
              <a:t>2</a:t>
            </a:r>
            <a:r>
              <a:rPr lang="en-US" b="1" i="1" u="sng" dirty="0" smtClean="0">
                <a:solidFill>
                  <a:srgbClr val="7030A0"/>
                </a:solidFill>
                <a:latin typeface="StoneSerif SAIN SmBd v.1" pitchFamily="2" charset="0"/>
              </a:rPr>
              <a:t> </a:t>
            </a:r>
            <a:r>
              <a:rPr lang="en-US" dirty="0" smtClean="0">
                <a:latin typeface="StoneSerif SAIN SmBd v.1" pitchFamily="2" charset="0"/>
              </a:rPr>
              <a:t>to a final velocity of </a:t>
            </a:r>
            <a:r>
              <a:rPr lang="en-US" i="1" u="sng" dirty="0" smtClean="0">
                <a:solidFill>
                  <a:srgbClr val="7030A0"/>
                </a:solidFill>
                <a:latin typeface="StoneSerif SAIN SmBd v.1" pitchFamily="2" charset="0"/>
              </a:rPr>
              <a:t>20. m/s</a:t>
            </a:r>
            <a:r>
              <a:rPr lang="en-US" dirty="0" smtClean="0">
                <a:latin typeface="StoneSerif SAIN SmBd v.1" pitchFamily="2" charset="0"/>
              </a:rPr>
              <a:t>. How long does it take for this to occur?</a:t>
            </a:r>
          </a:p>
        </p:txBody>
      </p:sp>
    </p:spTree>
  </p:cSld>
  <p:clrMapOvr>
    <a:masterClrMapping/>
  </p:clrMapOvr>
  <p:transition spd="slow">
    <p:cover dir="l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0">
              <a:srgbClr val="FC9FCB"/>
            </a:gs>
            <a:gs pos="13000">
              <a:srgbClr val="F8B049"/>
            </a:gs>
            <a:gs pos="21001">
              <a:srgbClr val="F8B049"/>
            </a:gs>
            <a:gs pos="63000">
              <a:srgbClr val="FEE7F2"/>
            </a:gs>
            <a:gs pos="67000">
              <a:srgbClr val="F952A0"/>
            </a:gs>
            <a:gs pos="69000">
              <a:srgbClr val="C50849"/>
            </a:gs>
            <a:gs pos="82001">
              <a:srgbClr val="B43E85"/>
            </a:gs>
            <a:gs pos="100000">
              <a:srgbClr val="F8B049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>
          <a:gradFill flip="none" rotWithShape="1">
            <a:gsLst>
              <a:gs pos="0">
                <a:srgbClr val="FC9FCB"/>
              </a:gs>
              <a:gs pos="13000">
                <a:srgbClr val="F8B049"/>
              </a:gs>
              <a:gs pos="21001">
                <a:srgbClr val="F8B049"/>
              </a:gs>
              <a:gs pos="63000">
                <a:srgbClr val="FEE7F2"/>
              </a:gs>
              <a:gs pos="67000">
                <a:srgbClr val="F952A0"/>
              </a:gs>
              <a:gs pos="69000">
                <a:srgbClr val="C50849"/>
              </a:gs>
              <a:gs pos="82001">
                <a:srgbClr val="B43E85"/>
              </a:gs>
              <a:gs pos="100000">
                <a:srgbClr val="F8B049"/>
              </a:gs>
            </a:gsLst>
            <a:path path="shape">
              <a:fillToRect l="50000" t="50000" r="50000" b="50000"/>
            </a:path>
            <a:tileRect/>
          </a:gradFill>
        </p:spPr>
        <p:txBody>
          <a:bodyPr/>
          <a:lstStyle/>
          <a:p>
            <a:r>
              <a:rPr lang="en-US" dirty="0">
                <a:latin typeface="Alba Super" pitchFamily="2" charset="0"/>
              </a:rPr>
              <a:t>Practice</a:t>
            </a:r>
            <a:r>
              <a:rPr lang="en-US" dirty="0" smtClean="0">
                <a:latin typeface="Alba Super" pitchFamily="2" charset="0"/>
              </a:rPr>
              <a:t> # 2</a:t>
            </a:r>
          </a:p>
        </p:txBody>
      </p:sp>
      <p:sp>
        <p:nvSpPr>
          <p:cNvPr id="1126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en-US" dirty="0" smtClean="0">
                <a:latin typeface="StoneSerif SAIN SmBd v.1" pitchFamily="2" charset="0"/>
              </a:rPr>
              <a:t>A plane must reach a speed of </a:t>
            </a:r>
            <a:r>
              <a:rPr lang="en-US" b="1" i="1" u="sng" dirty="0" smtClean="0">
                <a:solidFill>
                  <a:srgbClr val="7030A0"/>
                </a:solidFill>
                <a:latin typeface="StoneSerif SAIN SmBd v.1" pitchFamily="2" charset="0"/>
              </a:rPr>
              <a:t>100 m/s</a:t>
            </a:r>
            <a:r>
              <a:rPr lang="en-US" dirty="0" smtClean="0">
                <a:latin typeface="StoneSerif SAIN SmBd v.1" pitchFamily="2" charset="0"/>
              </a:rPr>
              <a:t> at take off. If it takes </a:t>
            </a:r>
            <a:r>
              <a:rPr lang="en-US" b="1" i="1" u="sng" dirty="0" smtClean="0">
                <a:solidFill>
                  <a:srgbClr val="7030A0"/>
                </a:solidFill>
                <a:latin typeface="StoneSerif SAIN SmBd v.1" pitchFamily="2" charset="0"/>
              </a:rPr>
              <a:t>10 seconds </a:t>
            </a:r>
            <a:r>
              <a:rPr lang="en-US" dirty="0" smtClean="0">
                <a:latin typeface="StoneSerif SAIN SmBd v.1" pitchFamily="2" charset="0"/>
              </a:rPr>
              <a:t>to get down the runway, how long does the runway have to be?</a:t>
            </a:r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0">
              <a:srgbClr val="FC9FCB"/>
            </a:gs>
            <a:gs pos="13000">
              <a:srgbClr val="F8B049"/>
            </a:gs>
            <a:gs pos="21001">
              <a:srgbClr val="F8B049"/>
            </a:gs>
            <a:gs pos="63000">
              <a:srgbClr val="FEE7F2"/>
            </a:gs>
            <a:gs pos="67000">
              <a:srgbClr val="F952A0"/>
            </a:gs>
            <a:gs pos="69000">
              <a:srgbClr val="C50849"/>
            </a:gs>
            <a:gs pos="82001">
              <a:srgbClr val="B43E85"/>
            </a:gs>
            <a:gs pos="100000">
              <a:srgbClr val="F8B049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>
          <a:gradFill>
            <a:gsLst>
              <a:gs pos="0">
                <a:srgbClr val="FC9FCB"/>
              </a:gs>
              <a:gs pos="13000">
                <a:srgbClr val="F8B049"/>
              </a:gs>
              <a:gs pos="21001">
                <a:srgbClr val="F8B049"/>
              </a:gs>
              <a:gs pos="63000">
                <a:srgbClr val="FEE7F2"/>
              </a:gs>
              <a:gs pos="67000">
                <a:srgbClr val="F952A0"/>
              </a:gs>
              <a:gs pos="69000">
                <a:srgbClr val="C50849"/>
              </a:gs>
              <a:gs pos="82001">
                <a:srgbClr val="B43E85"/>
              </a:gs>
              <a:gs pos="100000">
                <a:srgbClr val="F8B049"/>
              </a:gs>
            </a:gsLst>
            <a:path path="shape">
              <a:fillToRect l="50000" t="50000" r="50000" b="50000"/>
            </a:path>
          </a:gradFill>
        </p:spPr>
        <p:txBody>
          <a:bodyPr/>
          <a:lstStyle/>
          <a:p>
            <a:r>
              <a:rPr lang="en-US" dirty="0" smtClean="0">
                <a:latin typeface="Alba Super" pitchFamily="2" charset="0"/>
              </a:rPr>
              <a:t>Practice #3</a:t>
            </a:r>
          </a:p>
        </p:txBody>
      </p:sp>
      <p:sp>
        <p:nvSpPr>
          <p:cNvPr id="1229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en-US" dirty="0" smtClean="0">
                <a:latin typeface="StoneSerif SAIN SmBd v.1" pitchFamily="2" charset="0"/>
              </a:rPr>
              <a:t>Upon lift off, a rocket ship accelerates at a rate of </a:t>
            </a:r>
            <a:r>
              <a:rPr lang="en-US" b="1" i="1" u="sng" dirty="0" smtClean="0">
                <a:solidFill>
                  <a:srgbClr val="7030A0"/>
                </a:solidFill>
                <a:latin typeface="StoneSerif SAIN SmBd v.1" pitchFamily="2" charset="0"/>
              </a:rPr>
              <a:t>1 m/s</a:t>
            </a:r>
            <a:r>
              <a:rPr lang="en-US" b="1" i="1" u="sng" baseline="30000" dirty="0" smtClean="0">
                <a:solidFill>
                  <a:srgbClr val="7030A0"/>
                </a:solidFill>
                <a:latin typeface="StoneSerif SAIN SmBd v.1" pitchFamily="2" charset="0"/>
              </a:rPr>
              <a:t>2</a:t>
            </a:r>
            <a:r>
              <a:rPr lang="en-US" dirty="0" smtClean="0">
                <a:latin typeface="StoneSerif SAIN SmBd v.1" pitchFamily="2" charset="0"/>
              </a:rPr>
              <a:t>. How fast is it travelling when it reaches a height of </a:t>
            </a:r>
            <a:r>
              <a:rPr lang="en-US" b="1" i="1" u="sng" dirty="0" smtClean="0">
                <a:solidFill>
                  <a:srgbClr val="7030A0"/>
                </a:solidFill>
                <a:latin typeface="StoneSerif SAIN SmBd v.1" pitchFamily="2" charset="0"/>
              </a:rPr>
              <a:t>10,000 m</a:t>
            </a:r>
            <a:r>
              <a:rPr lang="en-US" dirty="0" smtClean="0">
                <a:latin typeface="StoneSerif SAIN SmBd v.1" pitchFamily="2" charset="0"/>
              </a:rPr>
              <a:t>?</a:t>
            </a:r>
          </a:p>
        </p:txBody>
      </p:sp>
    </p:spTree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94</TotalTime>
  <Words>336</Words>
  <Application>Microsoft Office PowerPoint</Application>
  <PresentationFormat>On-screen Show (4:3)</PresentationFormat>
  <Paragraphs>42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Linear Motion Equations</vt:lpstr>
      <vt:lpstr>Acceleration (p 48-49)</vt:lpstr>
      <vt:lpstr>Quick math questions</vt:lpstr>
      <vt:lpstr>Variables of linear motion</vt:lpstr>
      <vt:lpstr>Definitions of linear motion</vt:lpstr>
      <vt:lpstr>Key Steps in Problem Solving </vt:lpstr>
      <vt:lpstr>Practice # 1</vt:lpstr>
      <vt:lpstr>Practice # 2</vt:lpstr>
      <vt:lpstr>Practice #3</vt:lpstr>
      <vt:lpstr>Theory behind the lab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Acceleration (p 48-49)</dc:title>
  <dc:creator> </dc:creator>
  <cp:lastModifiedBy> </cp:lastModifiedBy>
  <cp:revision>10</cp:revision>
  <dcterms:created xsi:type="dcterms:W3CDTF">2009-10-04T18:51:50Z</dcterms:created>
  <dcterms:modified xsi:type="dcterms:W3CDTF">2009-10-04T20:26:08Z</dcterms:modified>
</cp:coreProperties>
</file>